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61" r:id="rId3"/>
    <p:sldId id="283" r:id="rId4"/>
    <p:sldId id="263" r:id="rId5"/>
    <p:sldId id="280" r:id="rId6"/>
    <p:sldId id="291" r:id="rId7"/>
    <p:sldId id="281" r:id="rId8"/>
    <p:sldId id="289" r:id="rId9"/>
    <p:sldId id="290" r:id="rId10"/>
    <p:sldId id="266" r:id="rId11"/>
    <p:sldId id="285" r:id="rId12"/>
    <p:sldId id="282" r:id="rId13"/>
    <p:sldId id="288" r:id="rId14"/>
    <p:sldId id="278" r:id="rId15"/>
    <p:sldId id="267" r:id="rId16"/>
    <p:sldId id="268"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6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1010"/>
  </p:normalViewPr>
  <p:slideViewPr>
    <p:cSldViewPr snapToGrid="0" snapToObjects="1">
      <p:cViewPr varScale="1">
        <p:scale>
          <a:sx n="67" d="100"/>
          <a:sy n="67" d="100"/>
        </p:scale>
        <p:origin x="77" y="43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AD0DB-1EF8-8140-844E-4710AE373D3C}"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DAE7D107-D826-AD49-A55F-7CE0C434AD4B}">
      <dgm:prSet phldrT="[Text]"/>
      <dgm:spPr/>
      <dgm:t>
        <a:bodyPr/>
        <a:lstStyle/>
        <a:p>
          <a:r>
            <a:rPr lang="en-US" dirty="0"/>
            <a:t>1964 Hall Commission</a:t>
          </a:r>
        </a:p>
      </dgm:t>
    </dgm:pt>
    <dgm:pt modelId="{6DB281A1-6C91-7D4C-ACB2-F79B2AE080F5}" type="parTrans" cxnId="{EFB3582A-073C-524C-98DD-DCFD3BC74BF7}">
      <dgm:prSet/>
      <dgm:spPr/>
      <dgm:t>
        <a:bodyPr/>
        <a:lstStyle/>
        <a:p>
          <a:endParaRPr lang="en-US"/>
        </a:p>
      </dgm:t>
    </dgm:pt>
    <dgm:pt modelId="{75026C9A-7F39-F649-94BA-DB7C40BA8D1D}" type="sibTrans" cxnId="{EFB3582A-073C-524C-98DD-DCFD3BC74BF7}">
      <dgm:prSet/>
      <dgm:spPr/>
      <dgm:t>
        <a:bodyPr/>
        <a:lstStyle/>
        <a:p>
          <a:endParaRPr lang="en-US"/>
        </a:p>
      </dgm:t>
    </dgm:pt>
    <dgm:pt modelId="{F76F5BA8-6E54-BE4A-9A1A-62087049788E}">
      <dgm:prSet phldrT="[Text]"/>
      <dgm:spPr/>
      <dgm:t>
        <a:bodyPr/>
        <a:lstStyle/>
        <a:p>
          <a:r>
            <a:rPr lang="en-US" dirty="0"/>
            <a:t>1997 National Forum on Health</a:t>
          </a:r>
        </a:p>
      </dgm:t>
    </dgm:pt>
    <dgm:pt modelId="{C4085414-3067-FA48-B804-6B4E274E4563}" type="parTrans" cxnId="{D81894D0-E535-944F-AD09-8A4B4098C19F}">
      <dgm:prSet/>
      <dgm:spPr/>
      <dgm:t>
        <a:bodyPr/>
        <a:lstStyle/>
        <a:p>
          <a:endParaRPr lang="en-US"/>
        </a:p>
      </dgm:t>
    </dgm:pt>
    <dgm:pt modelId="{998A66C7-046C-4042-AB36-23B3E3C658E3}" type="sibTrans" cxnId="{D81894D0-E535-944F-AD09-8A4B4098C19F}">
      <dgm:prSet/>
      <dgm:spPr/>
      <dgm:t>
        <a:bodyPr/>
        <a:lstStyle/>
        <a:p>
          <a:endParaRPr lang="en-US"/>
        </a:p>
      </dgm:t>
    </dgm:pt>
    <dgm:pt modelId="{062C92E8-3428-BB41-8874-D8F890973DEF}">
      <dgm:prSet phldrT="[Text]"/>
      <dgm:spPr/>
      <dgm:t>
        <a:bodyPr/>
        <a:lstStyle/>
        <a:p>
          <a:r>
            <a:rPr lang="en-US" dirty="0"/>
            <a:t>2002 </a:t>
          </a:r>
          <a:r>
            <a:rPr lang="en-US" dirty="0" err="1"/>
            <a:t>Romanow</a:t>
          </a:r>
          <a:r>
            <a:rPr lang="en-US" dirty="0"/>
            <a:t> Report</a:t>
          </a:r>
        </a:p>
      </dgm:t>
    </dgm:pt>
    <dgm:pt modelId="{4803CFD8-8832-8141-AFA7-54765FF532F6}" type="parTrans" cxnId="{3C2B4563-CC77-C447-9A4A-160916C56939}">
      <dgm:prSet/>
      <dgm:spPr/>
      <dgm:t>
        <a:bodyPr/>
        <a:lstStyle/>
        <a:p>
          <a:endParaRPr lang="en-US"/>
        </a:p>
      </dgm:t>
    </dgm:pt>
    <dgm:pt modelId="{BC7B52A9-7BD0-F846-B205-1F8293235375}" type="sibTrans" cxnId="{3C2B4563-CC77-C447-9A4A-160916C56939}">
      <dgm:prSet/>
      <dgm:spPr/>
      <dgm:t>
        <a:bodyPr/>
        <a:lstStyle/>
        <a:p>
          <a:endParaRPr lang="en-US"/>
        </a:p>
      </dgm:t>
    </dgm:pt>
    <dgm:pt modelId="{8678A390-CEE1-F741-80D8-8242AF44B87C}" type="pres">
      <dgm:prSet presAssocID="{08AAD0DB-1EF8-8140-844E-4710AE373D3C}" presName="Name0" presStyleCnt="0">
        <dgm:presLayoutVars>
          <dgm:chMax val="7"/>
          <dgm:chPref val="7"/>
          <dgm:dir/>
          <dgm:animLvl val="lvl"/>
        </dgm:presLayoutVars>
      </dgm:prSet>
      <dgm:spPr/>
      <dgm:t>
        <a:bodyPr/>
        <a:lstStyle/>
        <a:p>
          <a:endParaRPr lang="en-US"/>
        </a:p>
      </dgm:t>
    </dgm:pt>
    <dgm:pt modelId="{0B52DB4D-61A8-9D47-89E4-0C5D2D1E53D9}" type="pres">
      <dgm:prSet presAssocID="{DAE7D107-D826-AD49-A55F-7CE0C434AD4B}" presName="Accent1" presStyleCnt="0"/>
      <dgm:spPr/>
    </dgm:pt>
    <dgm:pt modelId="{231F10B8-B9CC-4E4F-845D-6E242639A355}" type="pres">
      <dgm:prSet presAssocID="{DAE7D107-D826-AD49-A55F-7CE0C434AD4B}" presName="Accent" presStyleLbl="node1" presStyleIdx="0" presStyleCnt="3"/>
      <dgm:spPr/>
    </dgm:pt>
    <dgm:pt modelId="{D6DE4046-7CBC-3C4A-9755-73E796C49104}" type="pres">
      <dgm:prSet presAssocID="{DAE7D107-D826-AD49-A55F-7CE0C434AD4B}" presName="Parent1" presStyleLbl="revTx" presStyleIdx="0" presStyleCnt="3">
        <dgm:presLayoutVars>
          <dgm:chMax val="1"/>
          <dgm:chPref val="1"/>
          <dgm:bulletEnabled val="1"/>
        </dgm:presLayoutVars>
      </dgm:prSet>
      <dgm:spPr/>
      <dgm:t>
        <a:bodyPr/>
        <a:lstStyle/>
        <a:p>
          <a:endParaRPr lang="en-US"/>
        </a:p>
      </dgm:t>
    </dgm:pt>
    <dgm:pt modelId="{1FEDCB56-5468-AE4A-9168-2DC5C254BCB2}" type="pres">
      <dgm:prSet presAssocID="{F76F5BA8-6E54-BE4A-9A1A-62087049788E}" presName="Accent2" presStyleCnt="0"/>
      <dgm:spPr/>
    </dgm:pt>
    <dgm:pt modelId="{5E6D90EB-A94D-2649-AD54-E6CC4FF41BE2}" type="pres">
      <dgm:prSet presAssocID="{F76F5BA8-6E54-BE4A-9A1A-62087049788E}" presName="Accent" presStyleLbl="node1" presStyleIdx="1" presStyleCnt="3"/>
      <dgm:spPr/>
    </dgm:pt>
    <dgm:pt modelId="{53D5400D-1C40-8844-9BE2-7FB90B89D7FE}" type="pres">
      <dgm:prSet presAssocID="{F76F5BA8-6E54-BE4A-9A1A-62087049788E}" presName="Parent2" presStyleLbl="revTx" presStyleIdx="1" presStyleCnt="3">
        <dgm:presLayoutVars>
          <dgm:chMax val="1"/>
          <dgm:chPref val="1"/>
          <dgm:bulletEnabled val="1"/>
        </dgm:presLayoutVars>
      </dgm:prSet>
      <dgm:spPr/>
      <dgm:t>
        <a:bodyPr/>
        <a:lstStyle/>
        <a:p>
          <a:endParaRPr lang="en-US"/>
        </a:p>
      </dgm:t>
    </dgm:pt>
    <dgm:pt modelId="{24878D32-48B3-2148-8349-BF5FF24E5EE8}" type="pres">
      <dgm:prSet presAssocID="{062C92E8-3428-BB41-8874-D8F890973DEF}" presName="Accent3" presStyleCnt="0"/>
      <dgm:spPr/>
    </dgm:pt>
    <dgm:pt modelId="{78D23317-8926-F044-936C-C8C9322FA768}" type="pres">
      <dgm:prSet presAssocID="{062C92E8-3428-BB41-8874-D8F890973DEF}" presName="Accent" presStyleLbl="node1" presStyleIdx="2" presStyleCnt="3"/>
      <dgm:spPr/>
    </dgm:pt>
    <dgm:pt modelId="{1CA099B4-D908-5F48-91A1-1A7E7D3BD486}" type="pres">
      <dgm:prSet presAssocID="{062C92E8-3428-BB41-8874-D8F890973DEF}" presName="Parent3" presStyleLbl="revTx" presStyleIdx="2" presStyleCnt="3">
        <dgm:presLayoutVars>
          <dgm:chMax val="1"/>
          <dgm:chPref val="1"/>
          <dgm:bulletEnabled val="1"/>
        </dgm:presLayoutVars>
      </dgm:prSet>
      <dgm:spPr/>
      <dgm:t>
        <a:bodyPr/>
        <a:lstStyle/>
        <a:p>
          <a:endParaRPr lang="en-US"/>
        </a:p>
      </dgm:t>
    </dgm:pt>
  </dgm:ptLst>
  <dgm:cxnLst>
    <dgm:cxn modelId="{D81894D0-E535-944F-AD09-8A4B4098C19F}" srcId="{08AAD0DB-1EF8-8140-844E-4710AE373D3C}" destId="{F76F5BA8-6E54-BE4A-9A1A-62087049788E}" srcOrd="1" destOrd="0" parTransId="{C4085414-3067-FA48-B804-6B4E274E4563}" sibTransId="{998A66C7-046C-4042-AB36-23B3E3C658E3}"/>
    <dgm:cxn modelId="{EFB3582A-073C-524C-98DD-DCFD3BC74BF7}" srcId="{08AAD0DB-1EF8-8140-844E-4710AE373D3C}" destId="{DAE7D107-D826-AD49-A55F-7CE0C434AD4B}" srcOrd="0" destOrd="0" parTransId="{6DB281A1-6C91-7D4C-ACB2-F79B2AE080F5}" sibTransId="{75026C9A-7F39-F649-94BA-DB7C40BA8D1D}"/>
    <dgm:cxn modelId="{1AF586BE-4CF9-624B-81CE-8D2CE9EB3DF5}" type="presOf" srcId="{08AAD0DB-1EF8-8140-844E-4710AE373D3C}" destId="{8678A390-CEE1-F741-80D8-8242AF44B87C}" srcOrd="0" destOrd="0" presId="urn:microsoft.com/office/officeart/2009/layout/CircleArrowProcess"/>
    <dgm:cxn modelId="{D311FD47-2D7F-CB43-90D9-7FBF3DD3E32E}" type="presOf" srcId="{F76F5BA8-6E54-BE4A-9A1A-62087049788E}" destId="{53D5400D-1C40-8844-9BE2-7FB90B89D7FE}" srcOrd="0" destOrd="0" presId="urn:microsoft.com/office/officeart/2009/layout/CircleArrowProcess"/>
    <dgm:cxn modelId="{B0A09D3F-F199-E347-B6E7-5346387D3CAF}" type="presOf" srcId="{DAE7D107-D826-AD49-A55F-7CE0C434AD4B}" destId="{D6DE4046-7CBC-3C4A-9755-73E796C49104}" srcOrd="0" destOrd="0" presId="urn:microsoft.com/office/officeart/2009/layout/CircleArrowProcess"/>
    <dgm:cxn modelId="{92E60773-975B-5A47-B97E-CCFBCD8768D5}" type="presOf" srcId="{062C92E8-3428-BB41-8874-D8F890973DEF}" destId="{1CA099B4-D908-5F48-91A1-1A7E7D3BD486}" srcOrd="0" destOrd="0" presId="urn:microsoft.com/office/officeart/2009/layout/CircleArrowProcess"/>
    <dgm:cxn modelId="{3C2B4563-CC77-C447-9A4A-160916C56939}" srcId="{08AAD0DB-1EF8-8140-844E-4710AE373D3C}" destId="{062C92E8-3428-BB41-8874-D8F890973DEF}" srcOrd="2" destOrd="0" parTransId="{4803CFD8-8832-8141-AFA7-54765FF532F6}" sibTransId="{BC7B52A9-7BD0-F846-B205-1F8293235375}"/>
    <dgm:cxn modelId="{017C1F80-70D2-2845-BD00-E990187DDCEF}" type="presParOf" srcId="{8678A390-CEE1-F741-80D8-8242AF44B87C}" destId="{0B52DB4D-61A8-9D47-89E4-0C5D2D1E53D9}" srcOrd="0" destOrd="0" presId="urn:microsoft.com/office/officeart/2009/layout/CircleArrowProcess"/>
    <dgm:cxn modelId="{28D751D0-E23D-6C4B-9366-73E596C132C5}" type="presParOf" srcId="{0B52DB4D-61A8-9D47-89E4-0C5D2D1E53D9}" destId="{231F10B8-B9CC-4E4F-845D-6E242639A355}" srcOrd="0" destOrd="0" presId="urn:microsoft.com/office/officeart/2009/layout/CircleArrowProcess"/>
    <dgm:cxn modelId="{D646CCE2-59C4-4D4F-9FC2-88E7EB7FD8A8}" type="presParOf" srcId="{8678A390-CEE1-F741-80D8-8242AF44B87C}" destId="{D6DE4046-7CBC-3C4A-9755-73E796C49104}" srcOrd="1" destOrd="0" presId="urn:microsoft.com/office/officeart/2009/layout/CircleArrowProcess"/>
    <dgm:cxn modelId="{C8467FB5-4997-A242-A467-AA6249000D50}" type="presParOf" srcId="{8678A390-CEE1-F741-80D8-8242AF44B87C}" destId="{1FEDCB56-5468-AE4A-9168-2DC5C254BCB2}" srcOrd="2" destOrd="0" presId="urn:microsoft.com/office/officeart/2009/layout/CircleArrowProcess"/>
    <dgm:cxn modelId="{930E1A16-5B2B-FA47-9C97-38D11D6CDE49}" type="presParOf" srcId="{1FEDCB56-5468-AE4A-9168-2DC5C254BCB2}" destId="{5E6D90EB-A94D-2649-AD54-E6CC4FF41BE2}" srcOrd="0" destOrd="0" presId="urn:microsoft.com/office/officeart/2009/layout/CircleArrowProcess"/>
    <dgm:cxn modelId="{D803DCC9-4811-5D4C-A88D-3FE142A9A859}" type="presParOf" srcId="{8678A390-CEE1-F741-80D8-8242AF44B87C}" destId="{53D5400D-1C40-8844-9BE2-7FB90B89D7FE}" srcOrd="3" destOrd="0" presId="urn:microsoft.com/office/officeart/2009/layout/CircleArrowProcess"/>
    <dgm:cxn modelId="{16410C2E-0A9D-804B-AB8D-2DA07777046E}" type="presParOf" srcId="{8678A390-CEE1-F741-80D8-8242AF44B87C}" destId="{24878D32-48B3-2148-8349-BF5FF24E5EE8}" srcOrd="4" destOrd="0" presId="urn:microsoft.com/office/officeart/2009/layout/CircleArrowProcess"/>
    <dgm:cxn modelId="{562D0C58-BDDC-4F49-98C6-7B558AB2F6DB}" type="presParOf" srcId="{24878D32-48B3-2148-8349-BF5FF24E5EE8}" destId="{78D23317-8926-F044-936C-C8C9322FA768}" srcOrd="0" destOrd="0" presId="urn:microsoft.com/office/officeart/2009/layout/CircleArrowProcess"/>
    <dgm:cxn modelId="{872EE907-01D9-F242-AC72-C5EF84918EE4}" type="presParOf" srcId="{8678A390-CEE1-F741-80D8-8242AF44B87C}" destId="{1CA099B4-D908-5F48-91A1-1A7E7D3BD48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F10B8-B9CC-4E4F-845D-6E242639A355}">
      <dsp:nvSpPr>
        <dsp:cNvPr id="0" name=""/>
        <dsp:cNvSpPr/>
      </dsp:nvSpPr>
      <dsp:spPr>
        <a:xfrm>
          <a:off x="1466279" y="288060"/>
          <a:ext cx="2537516" cy="253790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E4046-7CBC-3C4A-9755-73E796C49104}">
      <dsp:nvSpPr>
        <dsp:cNvPr id="0" name=""/>
        <dsp:cNvSpPr/>
      </dsp:nvSpPr>
      <dsp:spPr>
        <a:xfrm>
          <a:off x="2027153" y="1204320"/>
          <a:ext cx="1410049" cy="70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1964 Hall Commission</a:t>
          </a:r>
        </a:p>
      </dsp:txBody>
      <dsp:txXfrm>
        <a:off x="2027153" y="1204320"/>
        <a:ext cx="1410049" cy="704855"/>
      </dsp:txXfrm>
    </dsp:sp>
    <dsp:sp modelId="{5E6D90EB-A94D-2649-AD54-E6CC4FF41BE2}">
      <dsp:nvSpPr>
        <dsp:cNvPr id="0" name=""/>
        <dsp:cNvSpPr/>
      </dsp:nvSpPr>
      <dsp:spPr>
        <a:xfrm>
          <a:off x="761493" y="1746273"/>
          <a:ext cx="2537516" cy="253790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5400D-1C40-8844-9BE2-7FB90B89D7FE}">
      <dsp:nvSpPr>
        <dsp:cNvPr id="0" name=""/>
        <dsp:cNvSpPr/>
      </dsp:nvSpPr>
      <dsp:spPr>
        <a:xfrm>
          <a:off x="1325226" y="2670968"/>
          <a:ext cx="1410049" cy="70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1997 National Forum on Health</a:t>
          </a:r>
        </a:p>
      </dsp:txBody>
      <dsp:txXfrm>
        <a:off x="1325226" y="2670968"/>
        <a:ext cx="1410049" cy="704855"/>
      </dsp:txXfrm>
    </dsp:sp>
    <dsp:sp modelId="{78D23317-8926-F044-936C-C8C9322FA768}">
      <dsp:nvSpPr>
        <dsp:cNvPr id="0" name=""/>
        <dsp:cNvSpPr/>
      </dsp:nvSpPr>
      <dsp:spPr>
        <a:xfrm>
          <a:off x="1646883" y="3378987"/>
          <a:ext cx="2180119" cy="218099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099B4-D908-5F48-91A1-1A7E7D3BD486}">
      <dsp:nvSpPr>
        <dsp:cNvPr id="0" name=""/>
        <dsp:cNvSpPr/>
      </dsp:nvSpPr>
      <dsp:spPr>
        <a:xfrm>
          <a:off x="2030489" y="4139725"/>
          <a:ext cx="1410049" cy="70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2002 </a:t>
          </a:r>
          <a:r>
            <a:rPr lang="en-US" sz="1600" kern="1200" dirty="0" err="1"/>
            <a:t>Romanow</a:t>
          </a:r>
          <a:r>
            <a:rPr lang="en-US" sz="1600" kern="1200" dirty="0"/>
            <a:t> Report</a:t>
          </a:r>
        </a:p>
      </dsp:txBody>
      <dsp:txXfrm>
        <a:off x="2030489" y="4139725"/>
        <a:ext cx="1410049" cy="70485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B34A0-4683-0A43-8B3F-593F03B67317}" type="datetimeFigureOut">
              <a:rPr lang="en-CA" smtClean="0"/>
              <a:t>16/07/2018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40B00-900F-8043-BD19-699B8A50557E}" type="slidenum">
              <a:rPr lang="en-CA" smtClean="0"/>
              <a:t>‹#›</a:t>
            </a:fld>
            <a:endParaRPr lang="en-CA"/>
          </a:p>
        </p:txBody>
      </p:sp>
    </p:spTree>
    <p:extLst>
      <p:ext uri="{BB962C8B-B14F-4D97-AF65-F5344CB8AC3E}">
        <p14:creationId xmlns:p14="http://schemas.microsoft.com/office/powerpoint/2010/main" val="54077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65E0275-89A9-5B48-9DBB-94D627A2D8E3}" type="slidenum">
              <a:rPr lang="en-US" smtClean="0"/>
              <a:t>1</a:t>
            </a:fld>
            <a:endParaRPr lang="en-US" dirty="0"/>
          </a:p>
        </p:txBody>
      </p:sp>
    </p:spTree>
    <p:extLst>
      <p:ext uri="{BB962C8B-B14F-4D97-AF65-F5344CB8AC3E}">
        <p14:creationId xmlns:p14="http://schemas.microsoft.com/office/powerpoint/2010/main" val="68938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for coverage array , graphic way to explain the variation across</a:t>
            </a:r>
          </a:p>
        </p:txBody>
      </p:sp>
      <p:sp>
        <p:nvSpPr>
          <p:cNvPr id="4" name="Slide Number Placeholder 3"/>
          <p:cNvSpPr>
            <a:spLocks noGrp="1"/>
          </p:cNvSpPr>
          <p:nvPr>
            <p:ph type="sldNum" sz="quarter" idx="10"/>
          </p:nvPr>
        </p:nvSpPr>
        <p:spPr/>
        <p:txBody>
          <a:bodyPr/>
          <a:lstStyle/>
          <a:p>
            <a:fld id="{83540B00-900F-8043-BD19-699B8A50557E}" type="slidenum">
              <a:rPr lang="en-CA" smtClean="0"/>
              <a:t>5</a:t>
            </a:fld>
            <a:endParaRPr lang="en-CA"/>
          </a:p>
        </p:txBody>
      </p:sp>
    </p:spTree>
    <p:extLst>
      <p:ext uri="{BB962C8B-B14F-4D97-AF65-F5344CB8AC3E}">
        <p14:creationId xmlns:p14="http://schemas.microsoft.com/office/powerpoint/2010/main" val="204652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0B00-900F-8043-BD19-699B8A50557E}" type="slidenum">
              <a:rPr lang="en-CA" smtClean="0"/>
              <a:t>7</a:t>
            </a:fld>
            <a:endParaRPr lang="en-CA"/>
          </a:p>
        </p:txBody>
      </p:sp>
    </p:spTree>
    <p:extLst>
      <p:ext uri="{BB962C8B-B14F-4D97-AF65-F5344CB8AC3E}">
        <p14:creationId xmlns:p14="http://schemas.microsoft.com/office/powerpoint/2010/main" val="313122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federal government was to take on the entirety of the PBO cost estimate, their position of fiscal sustainability would deteriorate. However, the federal government is currently fiscally sustainable which makes it better suited to taking on costs than provinces.</a:t>
            </a:r>
          </a:p>
        </p:txBody>
      </p:sp>
      <p:sp>
        <p:nvSpPr>
          <p:cNvPr id="4" name="Slide Number Placeholder 3"/>
          <p:cNvSpPr>
            <a:spLocks noGrp="1"/>
          </p:cNvSpPr>
          <p:nvPr>
            <p:ph type="sldNum" sz="quarter" idx="10"/>
          </p:nvPr>
        </p:nvSpPr>
        <p:spPr/>
        <p:txBody>
          <a:bodyPr/>
          <a:lstStyle/>
          <a:p>
            <a:fld id="{83540B00-900F-8043-BD19-699B8A50557E}" type="slidenum">
              <a:rPr lang="en-CA" smtClean="0"/>
              <a:t>10</a:t>
            </a:fld>
            <a:endParaRPr lang="en-CA"/>
          </a:p>
        </p:txBody>
      </p:sp>
    </p:spTree>
    <p:extLst>
      <p:ext uri="{BB962C8B-B14F-4D97-AF65-F5344CB8AC3E}">
        <p14:creationId xmlns:p14="http://schemas.microsoft.com/office/powerpoint/2010/main" val="958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0B00-900F-8043-BD19-699B8A50557E}" type="slidenum">
              <a:rPr lang="en-CA" smtClean="0"/>
              <a:t>11</a:t>
            </a:fld>
            <a:endParaRPr lang="en-CA"/>
          </a:p>
        </p:txBody>
      </p:sp>
    </p:spTree>
    <p:extLst>
      <p:ext uri="{BB962C8B-B14F-4D97-AF65-F5344CB8AC3E}">
        <p14:creationId xmlns:p14="http://schemas.microsoft.com/office/powerpoint/2010/main" val="361385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10 shows Canada has a high rate of people not filling prescriptions due to the cost compared to countries with public drug coverage. Australia is higher due to high co-payments which present a barrier to access. BC has a relatively high co-insurance (30%) for their Fair Pharmacare program. </a:t>
            </a:r>
          </a:p>
          <a:p>
            <a:r>
              <a:rPr lang="en-US" dirty="0"/>
              <a:t>There’s diversity in coverage environments between provinces and territories, each province has its own patchwork system of coverage.</a:t>
            </a:r>
          </a:p>
        </p:txBody>
      </p:sp>
      <p:sp>
        <p:nvSpPr>
          <p:cNvPr id="4" name="Slide Number Placeholder 3"/>
          <p:cNvSpPr>
            <a:spLocks noGrp="1"/>
          </p:cNvSpPr>
          <p:nvPr>
            <p:ph type="sldNum" sz="quarter" idx="10"/>
          </p:nvPr>
        </p:nvSpPr>
        <p:spPr/>
        <p:txBody>
          <a:bodyPr/>
          <a:lstStyle/>
          <a:p>
            <a:fld id="{83540B00-900F-8043-BD19-699B8A50557E}" type="slidenum">
              <a:rPr lang="en-CA" smtClean="0"/>
              <a:t>14</a:t>
            </a:fld>
            <a:endParaRPr lang="en-CA"/>
          </a:p>
        </p:txBody>
      </p:sp>
    </p:spTree>
    <p:extLst>
      <p:ext uri="{BB962C8B-B14F-4D97-AF65-F5344CB8AC3E}">
        <p14:creationId xmlns:p14="http://schemas.microsoft.com/office/powerpoint/2010/main" val="321497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0B00-900F-8043-BD19-699B8A50557E}" type="slidenum">
              <a:rPr lang="en-CA" smtClean="0"/>
              <a:t>15</a:t>
            </a:fld>
            <a:endParaRPr lang="en-CA"/>
          </a:p>
        </p:txBody>
      </p:sp>
    </p:spTree>
    <p:extLst>
      <p:ext uri="{BB962C8B-B14F-4D97-AF65-F5344CB8AC3E}">
        <p14:creationId xmlns:p14="http://schemas.microsoft.com/office/powerpoint/2010/main" val="192468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Perfect should not be enemy of progress</a:t>
            </a:r>
          </a:p>
        </p:txBody>
      </p:sp>
      <p:sp>
        <p:nvSpPr>
          <p:cNvPr id="4" name="Slide Number Placeholder 3"/>
          <p:cNvSpPr>
            <a:spLocks noGrp="1"/>
          </p:cNvSpPr>
          <p:nvPr>
            <p:ph type="sldNum" sz="quarter" idx="10"/>
          </p:nvPr>
        </p:nvSpPr>
        <p:spPr/>
        <p:txBody>
          <a:bodyPr/>
          <a:lstStyle/>
          <a:p>
            <a:fld id="{83540B00-900F-8043-BD19-699B8A50557E}" type="slidenum">
              <a:rPr lang="en-CA" smtClean="0"/>
              <a:t>16</a:t>
            </a:fld>
            <a:endParaRPr lang="en-CA"/>
          </a:p>
        </p:txBody>
      </p:sp>
    </p:spTree>
    <p:extLst>
      <p:ext uri="{BB962C8B-B14F-4D97-AF65-F5344CB8AC3E}">
        <p14:creationId xmlns:p14="http://schemas.microsoft.com/office/powerpoint/2010/main" val="16325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65E0275-89A9-5B48-9DBB-94D627A2D8E3}" type="slidenum">
              <a:rPr lang="en-US" smtClean="0"/>
              <a:t>17</a:t>
            </a:fld>
            <a:endParaRPr lang="en-US" dirty="0"/>
          </a:p>
        </p:txBody>
      </p:sp>
    </p:spTree>
    <p:extLst>
      <p:ext uri="{BB962C8B-B14F-4D97-AF65-F5344CB8AC3E}">
        <p14:creationId xmlns:p14="http://schemas.microsoft.com/office/powerpoint/2010/main" val="231764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976" y="1907930"/>
            <a:ext cx="8254048" cy="1470025"/>
          </a:xfrm>
        </p:spPr>
        <p:txBody>
          <a:bodyPr/>
          <a:lstStyle>
            <a:lvl1pPr algn="l">
              <a:defRPr>
                <a:solidFill>
                  <a:srgbClr val="0F2C5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44976" y="3389003"/>
            <a:ext cx="8254048" cy="999459"/>
          </a:xfrm>
        </p:spPr>
        <p:txBody>
          <a:bodyPr/>
          <a:lstStyle>
            <a:lvl1pPr marL="0" indent="0" algn="l">
              <a:buNone/>
              <a:defRPr b="0" i="0">
                <a:solidFill>
                  <a:schemeClr val="accent2"/>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8" name="Picture 7" descr="IFSD-IFPD_Logo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977" y="266665"/>
            <a:ext cx="2190220" cy="762383"/>
          </a:xfrm>
          <a:prstGeom prst="rect">
            <a:avLst/>
          </a:prstGeom>
        </p:spPr>
      </p:pic>
      <p:sp>
        <p:nvSpPr>
          <p:cNvPr id="6" name="Rectangle 5"/>
          <p:cNvSpPr/>
          <p:nvPr userDrawn="1"/>
        </p:nvSpPr>
        <p:spPr>
          <a:xfrm>
            <a:off x="0" y="5893165"/>
            <a:ext cx="9144000" cy="982195"/>
          </a:xfrm>
          <a:prstGeom prst="rect">
            <a:avLst/>
          </a:prstGeom>
          <a:solidFill>
            <a:srgbClr val="0F2C52"/>
          </a:solidFill>
          <a:ln>
            <a:solidFill>
              <a:srgbClr val="0F2C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6024370"/>
            <a:ext cx="9143994" cy="719785"/>
          </a:xfrm>
          <a:prstGeom prst="rect">
            <a:avLst/>
          </a:prstGeom>
        </p:spPr>
      </p:pic>
      <p:pic>
        <p:nvPicPr>
          <p:cNvPr id="10" name="Picture 9" descr="uottawa_hor_black.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7616" y="266665"/>
            <a:ext cx="2851408" cy="762383"/>
          </a:xfrm>
          <a:prstGeom prst="rect">
            <a:avLst/>
          </a:prstGeom>
        </p:spPr>
      </p:pic>
    </p:spTree>
    <p:extLst>
      <p:ext uri="{BB962C8B-B14F-4D97-AF65-F5344CB8AC3E}">
        <p14:creationId xmlns:p14="http://schemas.microsoft.com/office/powerpoint/2010/main" val="36954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0957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p:cNvSpPr>
            <a:spLocks noGrp="1"/>
          </p:cNvSpPr>
          <p:nvPr>
            <p:ph type="ctrTitle"/>
          </p:nvPr>
        </p:nvSpPr>
        <p:spPr>
          <a:xfrm>
            <a:off x="1770629" y="2871666"/>
            <a:ext cx="6928395" cy="1114669"/>
          </a:xfrm>
        </p:spPr>
        <p:txBody>
          <a:bodyPr tIns="0" bIns="0" anchor="ctr">
            <a:normAutofit/>
          </a:bodyPr>
          <a:lstStyle>
            <a:lvl1pPr algn="l">
              <a:lnSpc>
                <a:spcPct val="100000"/>
              </a:lnSpc>
              <a:defRPr>
                <a:solidFill>
                  <a:srgbClr val="0F2C52"/>
                </a:solidFill>
              </a:defRPr>
            </a:lvl1pPr>
          </a:lstStyle>
          <a:p>
            <a:r>
              <a:rPr lang="en-CA" dirty="0"/>
              <a:t>Click to edit Master title style</a:t>
            </a:r>
            <a:endParaRPr lang="en-US" dirty="0"/>
          </a:p>
        </p:txBody>
      </p:sp>
      <p:pic>
        <p:nvPicPr>
          <p:cNvPr id="14" name="Picture 13" descr="IFSD-IFPD_Logo_RGB.jpg"/>
          <p:cNvPicPr>
            <a:picLocks noChangeAspect="1"/>
          </p:cNvPicPr>
          <p:nvPr userDrawn="1"/>
        </p:nvPicPr>
        <p:blipFill rotWithShape="1">
          <a:blip r:embed="rId2">
            <a:extLst>
              <a:ext uri="{28A0092B-C50C-407E-A947-70E740481C1C}">
                <a14:useLocalDpi xmlns:a14="http://schemas.microsoft.com/office/drawing/2010/main" val="0"/>
              </a:ext>
            </a:extLst>
          </a:blip>
          <a:srcRect r="64103"/>
          <a:stretch/>
        </p:blipFill>
        <p:spPr>
          <a:xfrm>
            <a:off x="444976" y="2871666"/>
            <a:ext cx="1149517" cy="1114669"/>
          </a:xfrm>
          <a:prstGeom prst="rect">
            <a:avLst/>
          </a:prstGeom>
        </p:spPr>
      </p:pic>
    </p:spTree>
    <p:extLst>
      <p:ext uri="{BB962C8B-B14F-4D97-AF65-F5344CB8AC3E}">
        <p14:creationId xmlns:p14="http://schemas.microsoft.com/office/powerpoint/2010/main" val="309811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831975"/>
            <a:ext cx="4038600" cy="4703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831975"/>
            <a:ext cx="4038600" cy="4703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7659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hasCustomPrompt="1"/>
          </p:nvPr>
        </p:nvSpPr>
        <p:spPr>
          <a:xfrm>
            <a:off x="457200" y="1878140"/>
            <a:ext cx="4040188" cy="639762"/>
          </a:xfrm>
        </p:spPr>
        <p:txBody>
          <a:bodyPr anchor="b">
            <a:noAutofit/>
          </a:bodyPr>
          <a:lstStyle>
            <a:lvl1pPr marL="0" indent="0">
              <a:buNone/>
              <a:defRPr sz="2000" b="0" i="0">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51790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hasCustomPrompt="1"/>
          </p:nvPr>
        </p:nvSpPr>
        <p:spPr>
          <a:xfrm>
            <a:off x="4645025" y="1878140"/>
            <a:ext cx="4041775" cy="639762"/>
          </a:xfrm>
        </p:spPr>
        <p:txBody>
          <a:bodyPr anchor="b">
            <a:noAutofit/>
          </a:bodyPr>
          <a:lstStyle>
            <a:lvl1pPr marL="0" indent="0">
              <a:buNone/>
              <a:defRPr sz="2000" b="0" i="0">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51790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9072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407600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2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0196"/>
            <a:ext cx="8229600" cy="879945"/>
          </a:xfrm>
          <a:prstGeom prst="rect">
            <a:avLst/>
          </a:prstGeom>
        </p:spPr>
        <p:txBody>
          <a:bodyPr vert="horz" lIns="0" tIns="45720" rIns="0" bIns="45720" rtlCol="0" anchor="b">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822705"/>
            <a:ext cx="8229600" cy="4778034"/>
          </a:xfrm>
          <a:prstGeom prst="rect">
            <a:avLst/>
          </a:prstGeom>
        </p:spPr>
        <p:txBody>
          <a:bodyPr vert="horz" lIns="0" tIns="45720" rIns="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7" name="Picture 6" descr="IFSD-IFPD_Logo_RGB.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7200" y="274639"/>
            <a:ext cx="862271" cy="300144"/>
          </a:xfrm>
          <a:prstGeom prst="rect">
            <a:avLst/>
          </a:prstGeom>
        </p:spPr>
      </p:pic>
    </p:spTree>
    <p:extLst>
      <p:ext uri="{BB962C8B-B14F-4D97-AF65-F5344CB8AC3E}">
        <p14:creationId xmlns:p14="http://schemas.microsoft.com/office/powerpoint/2010/main" val="59492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400" kern="1200">
          <a:solidFill>
            <a:schemeClr val="tx2"/>
          </a:solidFill>
          <a:latin typeface="Helvetica"/>
          <a:ea typeface="+mj-ea"/>
          <a:cs typeface="Helvetica"/>
        </a:defRPr>
      </a:lvl1pPr>
    </p:titleStyle>
    <p:bodyStyle>
      <a:lvl1pPr marL="342900" indent="-342900" algn="l" defTabSz="457200" rtl="0" eaLnBrk="1" latinLnBrk="0" hangingPunct="1">
        <a:spcBef>
          <a:spcPct val="20000"/>
        </a:spcBef>
        <a:buClr>
          <a:schemeClr val="accent2"/>
        </a:buClr>
        <a:buFont typeface="Wingdings" charset="2"/>
        <a:buChar char="§"/>
        <a:defRPr sz="3200" b="0" i="0" kern="1200">
          <a:solidFill>
            <a:srgbClr val="0F2C52"/>
          </a:solidFill>
          <a:latin typeface="Helvetica Light"/>
          <a:ea typeface="+mn-ea"/>
          <a:cs typeface="Helvetica Light"/>
        </a:defRPr>
      </a:lvl1pPr>
      <a:lvl2pPr marL="742950" indent="-285750" algn="l" defTabSz="457200" rtl="0" eaLnBrk="1" latinLnBrk="0" hangingPunct="1">
        <a:spcBef>
          <a:spcPct val="20000"/>
        </a:spcBef>
        <a:buClr>
          <a:schemeClr val="accent2"/>
        </a:buClr>
        <a:buFont typeface="Arial"/>
        <a:buChar char="–"/>
        <a:defRPr sz="2800" b="0" i="0" kern="1200">
          <a:solidFill>
            <a:srgbClr val="0F2C52"/>
          </a:solidFill>
          <a:latin typeface="Helvetica Light"/>
          <a:ea typeface="+mn-ea"/>
          <a:cs typeface="Helvetica Light"/>
        </a:defRPr>
      </a:lvl2pPr>
      <a:lvl3pPr marL="1143000" indent="-228600" algn="l" defTabSz="457200" rtl="0" eaLnBrk="1" latinLnBrk="0" hangingPunct="1">
        <a:spcBef>
          <a:spcPct val="20000"/>
        </a:spcBef>
        <a:buClr>
          <a:schemeClr val="accent2"/>
        </a:buClr>
        <a:buFont typeface="Arial"/>
        <a:buChar char="•"/>
        <a:defRPr sz="2400" b="0" i="0" kern="1200">
          <a:solidFill>
            <a:srgbClr val="0F2C52"/>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b="0" i="0" kern="1200">
          <a:solidFill>
            <a:srgbClr val="0F2C52"/>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b="0" i="0" kern="1200">
          <a:solidFill>
            <a:srgbClr val="0F2C5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67"/>
            <a:ext cx="9144000" cy="6858000"/>
          </a:xfrm>
          <a:prstGeom prst="rect">
            <a:avLst/>
          </a:prstGeom>
          <a:solidFill>
            <a:srgbClr val="0F2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36" y="451355"/>
            <a:ext cx="2276955" cy="7965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334" y="331992"/>
            <a:ext cx="3060700" cy="8255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254"/>
          <a:stretch/>
        </p:blipFill>
        <p:spPr>
          <a:xfrm>
            <a:off x="0" y="4445000"/>
            <a:ext cx="2165574" cy="2413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574" y="4445000"/>
            <a:ext cx="2413000" cy="241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574" y="4445000"/>
            <a:ext cx="2413000" cy="2413000"/>
          </a:xfrm>
          <a:prstGeom prst="rect">
            <a:avLst/>
          </a:prstGeom>
        </p:spPr>
      </p:pic>
      <p:sp>
        <p:nvSpPr>
          <p:cNvPr id="5" name="Title 1"/>
          <p:cNvSpPr txBox="1">
            <a:spLocks/>
          </p:cNvSpPr>
          <p:nvPr/>
        </p:nvSpPr>
        <p:spPr>
          <a:xfrm>
            <a:off x="444976" y="2065099"/>
            <a:ext cx="8254048" cy="128615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National Pharmacare in Canada:</a:t>
            </a:r>
          </a:p>
          <a:p>
            <a:r>
              <a:rPr lang="en-US" sz="4800" dirty="0">
                <a:solidFill>
                  <a:schemeClr val="bg1"/>
                </a:solidFill>
              </a:rPr>
              <a:t>Choosing a Path Forward</a:t>
            </a:r>
            <a:endParaRPr lang="en-CA" sz="4800" dirty="0">
              <a:solidFill>
                <a:schemeClr val="bg1"/>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0779"/>
          <a:stretch/>
        </p:blipFill>
        <p:spPr>
          <a:xfrm>
            <a:off x="6991098" y="4445000"/>
            <a:ext cx="2152902" cy="2413000"/>
          </a:xfrm>
          <a:prstGeom prst="rect">
            <a:avLst/>
          </a:prstGeom>
        </p:spPr>
      </p:pic>
      <p:sp>
        <p:nvSpPr>
          <p:cNvPr id="6" name="Subtitle 2"/>
          <p:cNvSpPr txBox="1">
            <a:spLocks/>
          </p:cNvSpPr>
          <p:nvPr/>
        </p:nvSpPr>
        <p:spPr>
          <a:xfrm>
            <a:off x="444976" y="3513693"/>
            <a:ext cx="8254048" cy="2073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solidFill>
                  <a:srgbClr val="B39242"/>
                </a:solidFill>
              </a:rPr>
              <a:t>Kevin Page</a:t>
            </a:r>
          </a:p>
          <a:p>
            <a:pPr marL="0" indent="0">
              <a:buNone/>
            </a:pPr>
            <a:r>
              <a:rPr lang="en-CA" sz="2400" b="1" dirty="0">
                <a:solidFill>
                  <a:srgbClr val="B39242"/>
                </a:solidFill>
              </a:rPr>
              <a:t>President &amp; CEO</a:t>
            </a:r>
          </a:p>
          <a:p>
            <a:pPr marL="0" indent="0">
              <a:buNone/>
            </a:pPr>
            <a:r>
              <a:rPr lang="en-CA" sz="2400" b="1" dirty="0">
                <a:solidFill>
                  <a:srgbClr val="B39242"/>
                </a:solidFill>
              </a:rPr>
              <a:t>Institute of Fiscal Studies and Democracy                                       at the University of Ottawa</a:t>
            </a:r>
            <a:endParaRPr lang="en-US" sz="2400" dirty="0">
              <a:solidFill>
                <a:srgbClr val="B39242"/>
              </a:solidFill>
            </a:endParaRPr>
          </a:p>
          <a:p>
            <a:pPr marL="0" indent="0">
              <a:buNone/>
            </a:pPr>
            <a:endParaRPr lang="en-CA" sz="1600" dirty="0">
              <a:solidFill>
                <a:srgbClr val="B39242"/>
              </a:solidFill>
            </a:endParaRPr>
          </a:p>
        </p:txBody>
      </p:sp>
      <p:sp>
        <p:nvSpPr>
          <p:cNvPr id="10" name="Rectangle 9"/>
          <p:cNvSpPr/>
          <p:nvPr/>
        </p:nvSpPr>
        <p:spPr>
          <a:xfrm>
            <a:off x="454726" y="6409696"/>
            <a:ext cx="5999959" cy="276999"/>
          </a:xfrm>
          <a:prstGeom prst="rect">
            <a:avLst/>
          </a:prstGeom>
        </p:spPr>
        <p:txBody>
          <a:bodyPr wrap="square">
            <a:spAutoFit/>
          </a:bodyPr>
          <a:lstStyle/>
          <a:p>
            <a:r>
              <a:rPr lang="en-US" sz="1200" dirty="0">
                <a:solidFill>
                  <a:schemeClr val="bg1">
                    <a:lumMod val="75000"/>
                  </a:schemeClr>
                </a:solidFill>
              </a:rPr>
              <a:t>© Copyright 2018 IFSD Institute of Fiscal Studies and Democracy. All Rights Reserved.</a:t>
            </a:r>
          </a:p>
        </p:txBody>
      </p:sp>
    </p:spTree>
    <p:extLst>
      <p:ext uri="{BB962C8B-B14F-4D97-AF65-F5344CB8AC3E}">
        <p14:creationId xmlns:p14="http://schemas.microsoft.com/office/powerpoint/2010/main" val="20319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196"/>
            <a:ext cx="8686800" cy="879945"/>
          </a:xfrm>
        </p:spPr>
        <p:txBody>
          <a:bodyPr>
            <a:normAutofit fontScale="90000"/>
          </a:bodyPr>
          <a:lstStyle/>
          <a:p>
            <a:r>
              <a:rPr lang="en-US" dirty="0"/>
              <a:t>Fiscal Sustainability of Pharmacare</a:t>
            </a:r>
          </a:p>
        </p:txBody>
      </p:sp>
      <p:pic>
        <p:nvPicPr>
          <p:cNvPr id="7" name="Picture 6">
            <a:extLst>
              <a:ext uri="{FF2B5EF4-FFF2-40B4-BE49-F238E27FC236}">
                <a16:creationId xmlns="" xmlns:a16="http://schemas.microsoft.com/office/drawing/2014/main" xmlns:lc="http://schemas.openxmlformats.org/drawingml/2006/lockedCanvas" id="{E8F07167-7D7C-F74D-BA0C-BAD18A0428C1}"/>
              </a:ext>
            </a:extLst>
          </p:cNvPr>
          <p:cNvPicPr>
            <a:picLocks noChangeAspect="1"/>
          </p:cNvPicPr>
          <p:nvPr/>
        </p:nvPicPr>
        <p:blipFill>
          <a:blip r:embed="rId3"/>
          <a:stretch>
            <a:fillRect/>
          </a:stretch>
        </p:blipFill>
        <p:spPr>
          <a:xfrm>
            <a:off x="1074528" y="1573079"/>
            <a:ext cx="7292123" cy="5284921"/>
          </a:xfrm>
          <a:prstGeom prst="rect">
            <a:avLst/>
          </a:prstGeom>
        </p:spPr>
      </p:pic>
    </p:spTree>
    <p:extLst>
      <p:ext uri="{BB962C8B-B14F-4D97-AF65-F5344CB8AC3E}">
        <p14:creationId xmlns:p14="http://schemas.microsoft.com/office/powerpoint/2010/main" val="311337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196"/>
            <a:ext cx="8686800" cy="879945"/>
          </a:xfrm>
        </p:spPr>
        <p:txBody>
          <a:bodyPr>
            <a:normAutofit/>
          </a:bodyPr>
          <a:lstStyle/>
          <a:p>
            <a:r>
              <a:rPr lang="en-US" dirty="0"/>
              <a:t>Fiscal Sustainability of the Country</a:t>
            </a:r>
          </a:p>
        </p:txBody>
      </p:sp>
      <p:pic>
        <p:nvPicPr>
          <p:cNvPr id="3" name="Picture 2">
            <a:extLst>
              <a:ext uri="{FF2B5EF4-FFF2-40B4-BE49-F238E27FC236}">
                <a16:creationId xmlns="" xmlns:a16="http://schemas.microsoft.com/office/drawing/2014/main" id="{37A74DDF-7625-3D46-96B1-253C8714809D}"/>
              </a:ext>
            </a:extLst>
          </p:cNvPr>
          <p:cNvPicPr>
            <a:picLocks noChangeAspect="1"/>
          </p:cNvPicPr>
          <p:nvPr/>
        </p:nvPicPr>
        <p:blipFill>
          <a:blip r:embed="rId3"/>
          <a:stretch>
            <a:fillRect/>
          </a:stretch>
        </p:blipFill>
        <p:spPr>
          <a:xfrm>
            <a:off x="1251917" y="1640141"/>
            <a:ext cx="7097365" cy="5143772"/>
          </a:xfrm>
          <a:prstGeom prst="rect">
            <a:avLst/>
          </a:prstGeom>
        </p:spPr>
      </p:pic>
    </p:spTree>
    <p:extLst>
      <p:ext uri="{BB962C8B-B14F-4D97-AF65-F5344CB8AC3E}">
        <p14:creationId xmlns:p14="http://schemas.microsoft.com/office/powerpoint/2010/main" val="224439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79554-40D9-EA40-A1C1-B3FB20749CDC}"/>
              </a:ext>
            </a:extLst>
          </p:cNvPr>
          <p:cNvSpPr>
            <a:spLocks noGrp="1"/>
          </p:cNvSpPr>
          <p:nvPr>
            <p:ph type="title"/>
          </p:nvPr>
        </p:nvSpPr>
        <p:spPr/>
        <p:txBody>
          <a:bodyPr/>
          <a:lstStyle/>
          <a:p>
            <a:r>
              <a:rPr lang="en-US" dirty="0"/>
              <a:t>Ways to Mitigate Unsustainability</a:t>
            </a:r>
          </a:p>
        </p:txBody>
      </p:sp>
      <p:sp>
        <p:nvSpPr>
          <p:cNvPr id="3" name="Content Placeholder 2">
            <a:extLst>
              <a:ext uri="{FF2B5EF4-FFF2-40B4-BE49-F238E27FC236}">
                <a16:creationId xmlns="" xmlns:a16="http://schemas.microsoft.com/office/drawing/2014/main" id="{8A78A058-0C49-0548-B6D4-74FF3DD02C35}"/>
              </a:ext>
            </a:extLst>
          </p:cNvPr>
          <p:cNvSpPr>
            <a:spLocks noGrp="1"/>
          </p:cNvSpPr>
          <p:nvPr>
            <p:ph idx="1"/>
          </p:nvPr>
        </p:nvSpPr>
        <p:spPr/>
        <p:txBody>
          <a:bodyPr>
            <a:normAutofit/>
          </a:bodyPr>
          <a:lstStyle/>
          <a:p>
            <a:r>
              <a:rPr lang="en-US" dirty="0"/>
              <a:t>Raise revenues or reduce spending in other areas </a:t>
            </a:r>
          </a:p>
          <a:p>
            <a:pPr lvl="1"/>
            <a:r>
              <a:rPr lang="en-US" dirty="0"/>
              <a:t>For example, increase GST from 5% to 7%</a:t>
            </a:r>
          </a:p>
          <a:p>
            <a:r>
              <a:rPr lang="en-US" dirty="0"/>
              <a:t>Cost-sharing mechanisms</a:t>
            </a:r>
          </a:p>
          <a:p>
            <a:pPr lvl="1"/>
            <a:r>
              <a:rPr lang="en-US" dirty="0"/>
              <a:t>Copayments or deductibles</a:t>
            </a:r>
          </a:p>
          <a:p>
            <a:pPr lvl="1"/>
            <a:r>
              <a:rPr lang="en-US" dirty="0"/>
              <a:t>Provincial sharing</a:t>
            </a:r>
          </a:p>
          <a:p>
            <a:r>
              <a:rPr lang="en-US" dirty="0" smtClean="0"/>
              <a:t>Begin with </a:t>
            </a:r>
            <a:r>
              <a:rPr lang="en-US" smtClean="0"/>
              <a:t>limited formulary </a:t>
            </a:r>
            <a:r>
              <a:rPr lang="en-US" dirty="0" smtClean="0"/>
              <a:t>and </a:t>
            </a:r>
            <a:r>
              <a:rPr lang="en-US" smtClean="0"/>
              <a:t>design expansion</a:t>
            </a:r>
            <a:endParaRPr lang="en-US" dirty="0"/>
          </a:p>
        </p:txBody>
      </p:sp>
    </p:spTree>
    <p:extLst>
      <p:ext uri="{BB962C8B-B14F-4D97-AF65-F5344CB8AC3E}">
        <p14:creationId xmlns:p14="http://schemas.microsoft.com/office/powerpoint/2010/main" val="6836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A0E65E-9DBC-844D-8A79-35B41F564E57}"/>
              </a:ext>
            </a:extLst>
          </p:cNvPr>
          <p:cNvSpPr>
            <a:spLocks noGrp="1"/>
          </p:cNvSpPr>
          <p:nvPr>
            <p:ph type="title"/>
          </p:nvPr>
        </p:nvSpPr>
        <p:spPr/>
        <p:txBody>
          <a:bodyPr/>
          <a:lstStyle/>
          <a:p>
            <a:r>
              <a:rPr lang="en-US" dirty="0"/>
              <a:t>International Lessons</a:t>
            </a:r>
          </a:p>
        </p:txBody>
      </p:sp>
      <p:sp>
        <p:nvSpPr>
          <p:cNvPr id="3" name="Content Placeholder 2">
            <a:extLst>
              <a:ext uri="{FF2B5EF4-FFF2-40B4-BE49-F238E27FC236}">
                <a16:creationId xmlns="" xmlns:a16="http://schemas.microsoft.com/office/drawing/2014/main" id="{9661C264-8128-4D48-B0F7-746DD6E7A988}"/>
              </a:ext>
            </a:extLst>
          </p:cNvPr>
          <p:cNvSpPr>
            <a:spLocks noGrp="1"/>
          </p:cNvSpPr>
          <p:nvPr>
            <p:ph idx="1"/>
          </p:nvPr>
        </p:nvSpPr>
        <p:spPr/>
        <p:txBody>
          <a:bodyPr>
            <a:normAutofit lnSpcReduction="10000"/>
          </a:bodyPr>
          <a:lstStyle/>
          <a:p>
            <a:r>
              <a:rPr lang="en-CA" dirty="0"/>
              <a:t>Other countries spend much less on drugs but consume equal or greater amount </a:t>
            </a:r>
          </a:p>
          <a:p>
            <a:r>
              <a:rPr lang="en-CA" dirty="0"/>
              <a:t>Centralized formularies lead to lower costs</a:t>
            </a:r>
          </a:p>
          <a:p>
            <a:r>
              <a:rPr lang="en-CA" dirty="0"/>
              <a:t>Other countries used less private funding</a:t>
            </a:r>
          </a:p>
          <a:p>
            <a:r>
              <a:rPr lang="en-CA" dirty="0"/>
              <a:t>Other countries with lower drug prices were in a much better position to attract pharmaceutical investment than Canada</a:t>
            </a:r>
          </a:p>
          <a:p>
            <a:r>
              <a:rPr lang="en-CA" dirty="0"/>
              <a:t>Copayments and deductibles are financial barriers</a:t>
            </a:r>
          </a:p>
          <a:p>
            <a:endParaRPr lang="en-US" dirty="0"/>
          </a:p>
        </p:txBody>
      </p:sp>
    </p:spTree>
    <p:extLst>
      <p:ext uri="{BB962C8B-B14F-4D97-AF65-F5344CB8AC3E}">
        <p14:creationId xmlns:p14="http://schemas.microsoft.com/office/powerpoint/2010/main" val="320529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48FB5-9417-E44B-AE9E-C3BE0E0B3BEB}"/>
              </a:ext>
            </a:extLst>
          </p:cNvPr>
          <p:cNvSpPr>
            <a:spLocks noGrp="1"/>
          </p:cNvSpPr>
          <p:nvPr>
            <p:ph type="title"/>
          </p:nvPr>
        </p:nvSpPr>
        <p:spPr>
          <a:xfrm>
            <a:off x="457200" y="760196"/>
            <a:ext cx="8565614" cy="879945"/>
          </a:xfrm>
        </p:spPr>
        <p:txBody>
          <a:bodyPr>
            <a:normAutofit fontScale="90000"/>
          </a:bodyPr>
          <a:lstStyle/>
          <a:p>
            <a:r>
              <a:rPr lang="en-US" dirty="0"/>
              <a:t>High Drug Costs Reduce Adherence</a:t>
            </a:r>
          </a:p>
        </p:txBody>
      </p:sp>
      <p:pic>
        <p:nvPicPr>
          <p:cNvPr id="4" name="Picture 3">
            <a:extLst>
              <a:ext uri="{FF2B5EF4-FFF2-40B4-BE49-F238E27FC236}">
                <a16:creationId xmlns="" xmlns:a16="http://schemas.microsoft.com/office/drawing/2014/main" id="{7BC181AC-61F5-A94D-943B-8252A28ED2D6}"/>
              </a:ext>
            </a:extLst>
          </p:cNvPr>
          <p:cNvPicPr>
            <a:picLocks noChangeAspect="1"/>
          </p:cNvPicPr>
          <p:nvPr/>
        </p:nvPicPr>
        <p:blipFill>
          <a:blip r:embed="rId3"/>
          <a:stretch>
            <a:fillRect/>
          </a:stretch>
        </p:blipFill>
        <p:spPr>
          <a:xfrm>
            <a:off x="977475" y="1640141"/>
            <a:ext cx="7189050" cy="5217859"/>
          </a:xfrm>
          <a:prstGeom prst="rect">
            <a:avLst/>
          </a:prstGeom>
        </p:spPr>
      </p:pic>
      <p:sp>
        <p:nvSpPr>
          <p:cNvPr id="7" name="TextBox 6">
            <a:extLst>
              <a:ext uri="{FF2B5EF4-FFF2-40B4-BE49-F238E27FC236}">
                <a16:creationId xmlns="" xmlns:a16="http://schemas.microsoft.com/office/drawing/2014/main" id="{10E7E29E-3E34-3647-ACAD-6885C2FFD918}"/>
              </a:ext>
            </a:extLst>
          </p:cNvPr>
          <p:cNvSpPr txBox="1"/>
          <p:nvPr/>
        </p:nvSpPr>
        <p:spPr>
          <a:xfrm>
            <a:off x="6775374" y="1969461"/>
            <a:ext cx="2368626" cy="3139321"/>
          </a:xfrm>
          <a:prstGeom prst="rect">
            <a:avLst/>
          </a:prstGeom>
          <a:solidFill>
            <a:schemeClr val="bg1"/>
          </a:solidFill>
        </p:spPr>
        <p:txBody>
          <a:bodyPr wrap="square" rtlCol="0">
            <a:spAutoFit/>
          </a:bodyPr>
          <a:lstStyle/>
          <a:p>
            <a:r>
              <a:rPr lang="en-CA" dirty="0">
                <a:solidFill>
                  <a:schemeClr val="accent1"/>
                </a:solidFill>
                <a:latin typeface="Helvetica" pitchFamily="2" charset="0"/>
              </a:rPr>
              <a:t>Copayments of $7 to $17 in Germany, and $2 to $8 in New Zealand </a:t>
            </a:r>
          </a:p>
          <a:p>
            <a:endParaRPr lang="en-CA" dirty="0">
              <a:solidFill>
                <a:schemeClr val="accent1"/>
              </a:solidFill>
              <a:latin typeface="Helvetica" pitchFamily="2" charset="0"/>
            </a:endParaRPr>
          </a:p>
          <a:p>
            <a:r>
              <a:rPr lang="en-CA" dirty="0">
                <a:solidFill>
                  <a:schemeClr val="accent1"/>
                </a:solidFill>
                <a:latin typeface="Helvetica" pitchFamily="2" charset="0"/>
              </a:rPr>
              <a:t>Australia has copayments of $35</a:t>
            </a:r>
          </a:p>
          <a:p>
            <a:endParaRPr lang="en-CA" dirty="0">
              <a:solidFill>
                <a:schemeClr val="accent1"/>
              </a:solidFill>
              <a:latin typeface="Helvetica" pitchFamily="2" charset="0"/>
            </a:endParaRPr>
          </a:p>
          <a:p>
            <a:r>
              <a:rPr lang="en-CA" dirty="0">
                <a:solidFill>
                  <a:schemeClr val="accent1"/>
                </a:solidFill>
                <a:latin typeface="Helvetica" pitchFamily="2" charset="0"/>
              </a:rPr>
              <a:t>Patients face very low costs in UK and Netherlands</a:t>
            </a:r>
            <a:endParaRPr lang="en-US" dirty="0">
              <a:solidFill>
                <a:schemeClr val="accent1"/>
              </a:solidFill>
              <a:latin typeface="Helvetica" pitchFamily="2" charset="0"/>
            </a:endParaRPr>
          </a:p>
        </p:txBody>
      </p:sp>
    </p:spTree>
    <p:extLst>
      <p:ext uri="{BB962C8B-B14F-4D97-AF65-F5344CB8AC3E}">
        <p14:creationId xmlns:p14="http://schemas.microsoft.com/office/powerpoint/2010/main" val="380678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Narrowing of Options</a:t>
            </a:r>
          </a:p>
        </p:txBody>
      </p:sp>
      <p:pic>
        <p:nvPicPr>
          <p:cNvPr id="5" name="Picture 4">
            <a:extLst>
              <a:ext uri="{FF2B5EF4-FFF2-40B4-BE49-F238E27FC236}">
                <a16:creationId xmlns="" xmlns:a16="http://schemas.microsoft.com/office/drawing/2014/main" id="{9B6B1089-F001-CF45-B90F-85AE896C5FE6}"/>
              </a:ext>
            </a:extLst>
          </p:cNvPr>
          <p:cNvPicPr>
            <a:picLocks noChangeAspect="1"/>
          </p:cNvPicPr>
          <p:nvPr/>
        </p:nvPicPr>
        <p:blipFill>
          <a:blip r:embed="rId3"/>
          <a:stretch>
            <a:fillRect/>
          </a:stretch>
        </p:blipFill>
        <p:spPr>
          <a:xfrm>
            <a:off x="0" y="1714500"/>
            <a:ext cx="9144000" cy="5143500"/>
          </a:xfrm>
          <a:prstGeom prst="rect">
            <a:avLst/>
          </a:prstGeom>
        </p:spPr>
      </p:pic>
    </p:spTree>
    <p:extLst>
      <p:ext uri="{BB962C8B-B14F-4D97-AF65-F5344CB8AC3E}">
        <p14:creationId xmlns:p14="http://schemas.microsoft.com/office/powerpoint/2010/main" val="286591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407"/>
            <a:ext cx="8229600" cy="879945"/>
          </a:xfrm>
        </p:spPr>
        <p:txBody>
          <a:bodyPr>
            <a:normAutofit/>
          </a:bodyPr>
          <a:lstStyle/>
          <a:p>
            <a:r>
              <a:rPr lang="en-US" dirty="0"/>
              <a:t>Strategic Considerations</a:t>
            </a:r>
          </a:p>
        </p:txBody>
      </p:sp>
      <p:sp>
        <p:nvSpPr>
          <p:cNvPr id="3" name="Content Placeholder 2"/>
          <p:cNvSpPr>
            <a:spLocks noGrp="1"/>
          </p:cNvSpPr>
          <p:nvPr>
            <p:ph idx="1"/>
          </p:nvPr>
        </p:nvSpPr>
        <p:spPr>
          <a:xfrm>
            <a:off x="457200" y="1981199"/>
            <a:ext cx="8229600" cy="4631474"/>
          </a:xfrm>
        </p:spPr>
        <p:txBody>
          <a:bodyPr>
            <a:normAutofit fontScale="77500" lnSpcReduction="20000"/>
          </a:bodyPr>
          <a:lstStyle/>
          <a:p>
            <a:r>
              <a:rPr lang="en-US" dirty="0"/>
              <a:t>Case for national pharmacare is strong</a:t>
            </a:r>
          </a:p>
          <a:p>
            <a:r>
              <a:rPr lang="en-US" dirty="0"/>
              <a:t>It will be a major issue in 2019 federal election</a:t>
            </a:r>
          </a:p>
          <a:p>
            <a:pPr lvl="1"/>
            <a:r>
              <a:rPr lang="en-US" dirty="0"/>
              <a:t>Do not want </a:t>
            </a:r>
            <a:r>
              <a:rPr lang="en-US" dirty="0" err="1"/>
              <a:t>pharmacare</a:t>
            </a:r>
            <a:r>
              <a:rPr lang="en-US" dirty="0"/>
              <a:t> to be associated with the politics of failure</a:t>
            </a:r>
          </a:p>
          <a:p>
            <a:pPr lvl="1"/>
            <a:r>
              <a:rPr lang="en-US" dirty="0"/>
              <a:t>COF can play critical role in shaping the discussion</a:t>
            </a:r>
          </a:p>
          <a:p>
            <a:r>
              <a:rPr lang="en-US" dirty="0"/>
              <a:t>Different program pathways going forward</a:t>
            </a:r>
          </a:p>
          <a:p>
            <a:pPr lvl="1"/>
            <a:r>
              <a:rPr lang="en-US" dirty="0"/>
              <a:t>Discussion paper by Federal Ministers of Finance and Health signals avoidance of amending </a:t>
            </a:r>
            <a:r>
              <a:rPr lang="en-US" i="1" dirty="0"/>
              <a:t>Canada Health Act</a:t>
            </a:r>
            <a:endParaRPr lang="en-US" dirty="0"/>
          </a:p>
          <a:p>
            <a:pPr lvl="1"/>
            <a:r>
              <a:rPr lang="en-US" dirty="0"/>
              <a:t>Separate legislation and transfer would be a major step forward</a:t>
            </a:r>
          </a:p>
          <a:p>
            <a:pPr lvl="1"/>
            <a:r>
              <a:rPr lang="en-US" dirty="0"/>
              <a:t>If universal, a comprehensive formulary is better but second best option is to move forward on a limited formulary and expand over time</a:t>
            </a:r>
          </a:p>
        </p:txBody>
      </p:sp>
    </p:spTree>
    <p:extLst>
      <p:ext uri="{BB962C8B-B14F-4D97-AF65-F5344CB8AC3E}">
        <p14:creationId xmlns:p14="http://schemas.microsoft.com/office/powerpoint/2010/main" val="373065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67"/>
            <a:ext cx="9144000" cy="6858000"/>
          </a:xfrm>
          <a:prstGeom prst="rect">
            <a:avLst/>
          </a:prstGeom>
          <a:solidFill>
            <a:srgbClr val="0F2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36" y="451355"/>
            <a:ext cx="2276955" cy="7965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334" y="331992"/>
            <a:ext cx="3060700" cy="8255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254"/>
          <a:stretch/>
        </p:blipFill>
        <p:spPr>
          <a:xfrm>
            <a:off x="0" y="4445000"/>
            <a:ext cx="2165574" cy="2413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574" y="4445000"/>
            <a:ext cx="2413000" cy="241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574" y="4445000"/>
            <a:ext cx="2413000" cy="2413000"/>
          </a:xfrm>
          <a:prstGeom prst="rect">
            <a:avLst/>
          </a:prstGeom>
        </p:spPr>
      </p:pic>
      <p:sp>
        <p:nvSpPr>
          <p:cNvPr id="5" name="Title 1"/>
          <p:cNvSpPr txBox="1">
            <a:spLocks/>
          </p:cNvSpPr>
          <p:nvPr/>
        </p:nvSpPr>
        <p:spPr>
          <a:xfrm>
            <a:off x="444976" y="2065099"/>
            <a:ext cx="8254048" cy="128615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Thank You!</a:t>
            </a:r>
          </a:p>
          <a:p>
            <a:pPr algn="ctr"/>
            <a:r>
              <a:rPr lang="en-US" sz="4800" dirty="0">
                <a:solidFill>
                  <a:schemeClr val="bg1"/>
                </a:solidFill>
              </a:rPr>
              <a:t>Merci!</a:t>
            </a:r>
            <a:endParaRPr lang="en-CA" sz="4800" dirty="0">
              <a:solidFill>
                <a:schemeClr val="bg1"/>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0779"/>
          <a:stretch/>
        </p:blipFill>
        <p:spPr>
          <a:xfrm>
            <a:off x="6991098" y="4445000"/>
            <a:ext cx="2152902" cy="2413000"/>
          </a:xfrm>
          <a:prstGeom prst="rect">
            <a:avLst/>
          </a:prstGeom>
        </p:spPr>
      </p:pic>
      <p:sp>
        <p:nvSpPr>
          <p:cNvPr id="6" name="Subtitle 2"/>
          <p:cNvSpPr txBox="1">
            <a:spLocks/>
          </p:cNvSpPr>
          <p:nvPr/>
        </p:nvSpPr>
        <p:spPr>
          <a:xfrm>
            <a:off x="444976" y="3513693"/>
            <a:ext cx="8254048" cy="2073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solidFill>
                  <a:srgbClr val="B39242"/>
                </a:solidFill>
              </a:rPr>
              <a:t>Kevin Page</a:t>
            </a:r>
          </a:p>
          <a:p>
            <a:pPr marL="0" indent="0">
              <a:buNone/>
            </a:pPr>
            <a:r>
              <a:rPr lang="en-CA" sz="2400" b="1" dirty="0">
                <a:solidFill>
                  <a:srgbClr val="B39242"/>
                </a:solidFill>
              </a:rPr>
              <a:t>President &amp; CEO</a:t>
            </a:r>
          </a:p>
          <a:p>
            <a:pPr marL="0" indent="0">
              <a:buNone/>
            </a:pPr>
            <a:r>
              <a:rPr lang="en-CA" sz="2400" b="1" dirty="0">
                <a:solidFill>
                  <a:srgbClr val="B39242"/>
                </a:solidFill>
              </a:rPr>
              <a:t>Institute of Fiscal Studies and Democracy                                       at the University of Ottawa</a:t>
            </a:r>
            <a:endParaRPr lang="en-US" sz="2400" dirty="0">
              <a:solidFill>
                <a:srgbClr val="B39242"/>
              </a:solidFill>
            </a:endParaRPr>
          </a:p>
          <a:p>
            <a:pPr marL="0" indent="0">
              <a:buNone/>
            </a:pPr>
            <a:endParaRPr lang="en-CA" sz="1600" dirty="0">
              <a:solidFill>
                <a:srgbClr val="B39242"/>
              </a:solidFill>
            </a:endParaRPr>
          </a:p>
        </p:txBody>
      </p:sp>
      <p:sp>
        <p:nvSpPr>
          <p:cNvPr id="10" name="Rectangle 9"/>
          <p:cNvSpPr/>
          <p:nvPr/>
        </p:nvSpPr>
        <p:spPr>
          <a:xfrm>
            <a:off x="454726" y="6409696"/>
            <a:ext cx="5999959" cy="276999"/>
          </a:xfrm>
          <a:prstGeom prst="rect">
            <a:avLst/>
          </a:prstGeom>
        </p:spPr>
        <p:txBody>
          <a:bodyPr wrap="square">
            <a:spAutoFit/>
          </a:bodyPr>
          <a:lstStyle/>
          <a:p>
            <a:r>
              <a:rPr lang="en-US" sz="1200" dirty="0">
                <a:solidFill>
                  <a:schemeClr val="bg1">
                    <a:lumMod val="75000"/>
                  </a:schemeClr>
                </a:solidFill>
              </a:rPr>
              <a:t>© Copyright 2018 IFSD Institute of Fiscal Studies and Democracy. All Rights Reserved.</a:t>
            </a:r>
          </a:p>
        </p:txBody>
      </p:sp>
    </p:spTree>
    <p:extLst>
      <p:ext uri="{BB962C8B-B14F-4D97-AF65-F5344CB8AC3E}">
        <p14:creationId xmlns:p14="http://schemas.microsoft.com/office/powerpoint/2010/main" val="38010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3" name="Content Placeholder 2"/>
          <p:cNvSpPr>
            <a:spLocks noGrp="1"/>
          </p:cNvSpPr>
          <p:nvPr>
            <p:ph idx="1"/>
          </p:nvPr>
        </p:nvSpPr>
        <p:spPr>
          <a:xfrm>
            <a:off x="457199" y="1725883"/>
            <a:ext cx="8323243" cy="4778034"/>
          </a:xfrm>
        </p:spPr>
        <p:txBody>
          <a:bodyPr>
            <a:normAutofit/>
          </a:bodyPr>
          <a:lstStyle/>
          <a:p>
            <a:r>
              <a:rPr lang="en-US" dirty="0"/>
              <a:t>Decide desired outcomes and performance criteria before structuring pharmacare</a:t>
            </a:r>
          </a:p>
          <a:p>
            <a:r>
              <a:rPr lang="en-US" dirty="0"/>
              <a:t>National pharmacare should:</a:t>
            </a:r>
          </a:p>
          <a:p>
            <a:pPr lvl="1"/>
            <a:r>
              <a:rPr lang="en-US" dirty="0"/>
              <a:t>Be universal</a:t>
            </a:r>
          </a:p>
          <a:p>
            <a:pPr lvl="1"/>
            <a:r>
              <a:rPr lang="en-US" dirty="0"/>
              <a:t>At minimum, use a limited formulary to cover essential </a:t>
            </a:r>
            <a:r>
              <a:rPr lang="en-US" dirty="0" smtClean="0"/>
              <a:t>medicines, and then design expansion</a:t>
            </a:r>
            <a:endParaRPr lang="en-US" dirty="0"/>
          </a:p>
          <a:p>
            <a:pPr lvl="1"/>
            <a:r>
              <a:rPr lang="en-US" dirty="0"/>
              <a:t>Avoid deductibles and copayments</a:t>
            </a:r>
          </a:p>
          <a:p>
            <a:pPr lvl="1"/>
            <a:r>
              <a:rPr lang="en-US" dirty="0"/>
              <a:t>Be funded largely by the federal government</a:t>
            </a:r>
          </a:p>
        </p:txBody>
      </p:sp>
    </p:spTree>
    <p:extLst>
      <p:ext uri="{BB962C8B-B14F-4D97-AF65-F5344CB8AC3E}">
        <p14:creationId xmlns:p14="http://schemas.microsoft.com/office/powerpoint/2010/main" val="119410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856C3-6136-AC49-8957-451F296F9947}"/>
              </a:ext>
            </a:extLst>
          </p:cNvPr>
          <p:cNvSpPr>
            <a:spLocks noGrp="1"/>
          </p:cNvSpPr>
          <p:nvPr>
            <p:ph type="title"/>
          </p:nvPr>
        </p:nvSpPr>
        <p:spPr/>
        <p:txBody>
          <a:bodyPr/>
          <a:lstStyle/>
          <a:p>
            <a:r>
              <a:rPr lang="en-US" dirty="0"/>
              <a:t>Path to National Pharmacare</a:t>
            </a:r>
          </a:p>
        </p:txBody>
      </p:sp>
      <p:graphicFrame>
        <p:nvGraphicFramePr>
          <p:cNvPr id="4" name="Diagram 3">
            <a:extLst>
              <a:ext uri="{FF2B5EF4-FFF2-40B4-BE49-F238E27FC236}">
                <a16:creationId xmlns="" xmlns:a16="http://schemas.microsoft.com/office/drawing/2014/main" id="{990DD4CE-A544-2040-AED3-94D99840B54E}"/>
              </a:ext>
            </a:extLst>
          </p:cNvPr>
          <p:cNvGraphicFramePr/>
          <p:nvPr>
            <p:extLst>
              <p:ext uri="{D42A27DB-BD31-4B8C-83A1-F6EECF244321}">
                <p14:modId xmlns:p14="http://schemas.microsoft.com/office/powerpoint/2010/main" val="3418973171"/>
              </p:ext>
            </p:extLst>
          </p:nvPr>
        </p:nvGraphicFramePr>
        <p:xfrm>
          <a:off x="-906968" y="1066355"/>
          <a:ext cx="4765289" cy="584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 xmlns:a16="http://schemas.microsoft.com/office/drawing/2014/main" id="{1ADCFFE5-BAEB-A644-8F41-572BEAA51188}"/>
              </a:ext>
            </a:extLst>
          </p:cNvPr>
          <p:cNvSpPr txBox="1">
            <a:spLocks/>
          </p:cNvSpPr>
          <p:nvPr/>
        </p:nvSpPr>
        <p:spPr>
          <a:xfrm>
            <a:off x="2843561" y="1946300"/>
            <a:ext cx="6300439" cy="3746491"/>
          </a:xfrm>
          <a:prstGeom prst="rect">
            <a:avLst/>
          </a:prstGeom>
        </p:spPr>
        <p:txBody>
          <a:bodyPr/>
          <a:lstStyle>
            <a:lvl1pPr marL="342900" indent="-342900" algn="l" defTabSz="457200" rtl="0" eaLnBrk="1" latinLnBrk="0" hangingPunct="1">
              <a:spcBef>
                <a:spcPct val="20000"/>
              </a:spcBef>
              <a:buClr>
                <a:schemeClr val="accent2"/>
              </a:buClr>
              <a:buFont typeface="Wingdings" charset="2"/>
              <a:buChar char="§"/>
              <a:defRPr sz="3200" b="0" i="0" kern="1200">
                <a:solidFill>
                  <a:srgbClr val="0F2C52"/>
                </a:solidFill>
                <a:latin typeface="Helvetica Light"/>
                <a:ea typeface="+mn-ea"/>
                <a:cs typeface="Helvetica Light"/>
              </a:defRPr>
            </a:lvl1pPr>
            <a:lvl2pPr marL="742950" indent="-285750" algn="l" defTabSz="457200" rtl="0" eaLnBrk="1" latinLnBrk="0" hangingPunct="1">
              <a:spcBef>
                <a:spcPct val="20000"/>
              </a:spcBef>
              <a:buClr>
                <a:schemeClr val="accent2"/>
              </a:buClr>
              <a:buFont typeface="Arial"/>
              <a:buChar char="–"/>
              <a:defRPr sz="2800" b="0" i="0" kern="1200">
                <a:solidFill>
                  <a:srgbClr val="0F2C52"/>
                </a:solidFill>
                <a:latin typeface="Helvetica Light"/>
                <a:ea typeface="+mn-ea"/>
                <a:cs typeface="Helvetica Light"/>
              </a:defRPr>
            </a:lvl2pPr>
            <a:lvl3pPr marL="1143000" indent="-228600" algn="l" defTabSz="457200" rtl="0" eaLnBrk="1" latinLnBrk="0" hangingPunct="1">
              <a:spcBef>
                <a:spcPct val="20000"/>
              </a:spcBef>
              <a:buClr>
                <a:schemeClr val="accent2"/>
              </a:buClr>
              <a:buFont typeface="Arial"/>
              <a:buChar char="•"/>
              <a:defRPr sz="2400" b="0" i="0" kern="1200">
                <a:solidFill>
                  <a:srgbClr val="0F2C52"/>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b="0" i="0" kern="1200">
                <a:solidFill>
                  <a:srgbClr val="0F2C52"/>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b="0" i="0" kern="1200">
                <a:solidFill>
                  <a:srgbClr val="0F2C5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Why were public drug coverage recommendations never accepted?</a:t>
            </a:r>
          </a:p>
          <a:p>
            <a:pPr lvl="1"/>
            <a:r>
              <a:rPr lang="en-CA" dirty="0"/>
              <a:t>Lack of political will? Consensus? Policy complexity? Cost?</a:t>
            </a:r>
          </a:p>
          <a:p>
            <a:endParaRPr lang="en-CA" dirty="0"/>
          </a:p>
          <a:p>
            <a:r>
              <a:rPr lang="en-CA" dirty="0"/>
              <a:t>After 54 years, will national pharmacare become reality?</a:t>
            </a:r>
            <a:endParaRPr lang="en-US" dirty="0"/>
          </a:p>
        </p:txBody>
      </p:sp>
    </p:spTree>
    <p:extLst>
      <p:ext uri="{BB962C8B-B14F-4D97-AF65-F5344CB8AC3E}">
        <p14:creationId xmlns:p14="http://schemas.microsoft.com/office/powerpoint/2010/main" val="179888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National Pharmacare?</a:t>
            </a:r>
          </a:p>
        </p:txBody>
      </p:sp>
      <p:pic>
        <p:nvPicPr>
          <p:cNvPr id="3" name="Picture 2">
            <a:extLst>
              <a:ext uri="{FF2B5EF4-FFF2-40B4-BE49-F238E27FC236}">
                <a16:creationId xmlns="" xmlns:a16="http://schemas.microsoft.com/office/drawing/2014/main" id="{7B01F512-3817-AE46-82E8-C636060FA3FD}"/>
              </a:ext>
            </a:extLst>
          </p:cNvPr>
          <p:cNvPicPr>
            <a:picLocks noChangeAspect="1"/>
          </p:cNvPicPr>
          <p:nvPr/>
        </p:nvPicPr>
        <p:blipFill>
          <a:blip r:embed="rId2"/>
          <a:stretch>
            <a:fillRect/>
          </a:stretch>
        </p:blipFill>
        <p:spPr>
          <a:xfrm>
            <a:off x="972204" y="1640141"/>
            <a:ext cx="7199591" cy="5217859"/>
          </a:xfrm>
          <a:prstGeom prst="rect">
            <a:avLst/>
          </a:prstGeom>
        </p:spPr>
      </p:pic>
      <p:sp>
        <p:nvSpPr>
          <p:cNvPr id="8" name="TextBox 7">
            <a:extLst>
              <a:ext uri="{FF2B5EF4-FFF2-40B4-BE49-F238E27FC236}">
                <a16:creationId xmlns="" xmlns:a16="http://schemas.microsoft.com/office/drawing/2014/main" id="{5F5A55E1-904D-864E-AFBB-18CA10E2B138}"/>
              </a:ext>
            </a:extLst>
          </p:cNvPr>
          <p:cNvSpPr txBox="1"/>
          <p:nvPr/>
        </p:nvSpPr>
        <p:spPr>
          <a:xfrm>
            <a:off x="6073924" y="3229279"/>
            <a:ext cx="3070076" cy="1200329"/>
          </a:xfrm>
          <a:prstGeom prst="rect">
            <a:avLst/>
          </a:prstGeom>
          <a:noFill/>
        </p:spPr>
        <p:txBody>
          <a:bodyPr wrap="square" rtlCol="0">
            <a:spAutoFit/>
          </a:bodyPr>
          <a:lstStyle/>
          <a:p>
            <a:r>
              <a:rPr lang="en-CA" dirty="0">
                <a:solidFill>
                  <a:schemeClr val="accent1"/>
                </a:solidFill>
                <a:latin typeface="Helvetica" pitchFamily="2" charset="0"/>
              </a:rPr>
              <a:t>Canadians, per capita, paid an average of over 40% more on prescription drugs than the OECD average </a:t>
            </a:r>
            <a:endParaRPr lang="en-US" dirty="0">
              <a:solidFill>
                <a:schemeClr val="accent1"/>
              </a:solidFill>
              <a:latin typeface="Helvetica" pitchFamily="2" charset="0"/>
            </a:endParaRPr>
          </a:p>
        </p:txBody>
      </p:sp>
    </p:spTree>
    <p:extLst>
      <p:ext uri="{BB962C8B-B14F-4D97-AF65-F5344CB8AC3E}">
        <p14:creationId xmlns:p14="http://schemas.microsoft.com/office/powerpoint/2010/main" val="318007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28536-0069-3B45-A054-E8C11E68EFC0}"/>
              </a:ext>
            </a:extLst>
          </p:cNvPr>
          <p:cNvSpPr>
            <a:spLocks noGrp="1"/>
          </p:cNvSpPr>
          <p:nvPr>
            <p:ph type="title"/>
          </p:nvPr>
        </p:nvSpPr>
        <p:spPr/>
        <p:txBody>
          <a:bodyPr>
            <a:normAutofit/>
          </a:bodyPr>
          <a:lstStyle/>
          <a:p>
            <a:r>
              <a:rPr lang="en-US" dirty="0"/>
              <a:t>Potential Savings are Substantial</a:t>
            </a:r>
          </a:p>
        </p:txBody>
      </p:sp>
      <p:pic>
        <p:nvPicPr>
          <p:cNvPr id="4" name="Picture 3">
            <a:extLst>
              <a:ext uri="{FF2B5EF4-FFF2-40B4-BE49-F238E27FC236}">
                <a16:creationId xmlns="" xmlns:a16="http://schemas.microsoft.com/office/drawing/2014/main" id="{5CBFB716-7712-2C49-A5B1-19CFE0BA7BB0}"/>
              </a:ext>
            </a:extLst>
          </p:cNvPr>
          <p:cNvPicPr>
            <a:picLocks noChangeAspect="1"/>
          </p:cNvPicPr>
          <p:nvPr/>
        </p:nvPicPr>
        <p:blipFill>
          <a:blip r:embed="rId3"/>
          <a:stretch>
            <a:fillRect/>
          </a:stretch>
        </p:blipFill>
        <p:spPr>
          <a:xfrm>
            <a:off x="972204" y="1640141"/>
            <a:ext cx="7199591" cy="5217859"/>
          </a:xfrm>
          <a:prstGeom prst="rect">
            <a:avLst/>
          </a:prstGeom>
        </p:spPr>
      </p:pic>
    </p:spTree>
    <p:extLst>
      <p:ext uri="{BB962C8B-B14F-4D97-AF65-F5344CB8AC3E}">
        <p14:creationId xmlns:p14="http://schemas.microsoft.com/office/powerpoint/2010/main" val="59631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C166F2-F617-C646-9A10-9C2EB8DD6BD5}"/>
              </a:ext>
            </a:extLst>
          </p:cNvPr>
          <p:cNvSpPr>
            <a:spLocks noGrp="1"/>
          </p:cNvSpPr>
          <p:nvPr>
            <p:ph type="title"/>
          </p:nvPr>
        </p:nvSpPr>
        <p:spPr/>
        <p:txBody>
          <a:bodyPr/>
          <a:lstStyle/>
          <a:p>
            <a:r>
              <a:rPr lang="en-US" dirty="0"/>
              <a:t>Array of Public Drug Coverage</a:t>
            </a:r>
          </a:p>
        </p:txBody>
      </p:sp>
      <p:sp>
        <p:nvSpPr>
          <p:cNvPr id="3" name="Content Placeholder 2">
            <a:extLst>
              <a:ext uri="{FF2B5EF4-FFF2-40B4-BE49-F238E27FC236}">
                <a16:creationId xmlns="" xmlns:a16="http://schemas.microsoft.com/office/drawing/2014/main" id="{6838C3DC-C08A-9E43-9D8C-C06501FB5422}"/>
              </a:ext>
            </a:extLst>
          </p:cNvPr>
          <p:cNvSpPr>
            <a:spLocks noGrp="1"/>
          </p:cNvSpPr>
          <p:nvPr>
            <p:ph idx="1"/>
          </p:nvPr>
        </p:nvSpPr>
        <p:spPr/>
        <p:txBody>
          <a:bodyPr/>
          <a:lstStyle/>
          <a:p>
            <a:r>
              <a:rPr lang="en-US" dirty="0"/>
              <a:t>Copayment range: $0-$30</a:t>
            </a:r>
          </a:p>
          <a:p>
            <a:r>
              <a:rPr lang="en-US" dirty="0"/>
              <a:t>Deductible range: 3-20% of income</a:t>
            </a:r>
          </a:p>
          <a:p>
            <a:r>
              <a:rPr lang="en-US" dirty="0"/>
              <a:t>Most provinces cover seniors and people with low income</a:t>
            </a:r>
          </a:p>
          <a:p>
            <a:r>
              <a:rPr lang="en-US" dirty="0"/>
              <a:t>Some provinces cover children, people with cancer, cystic fibrosis, people in palliative or long-term care</a:t>
            </a:r>
          </a:p>
        </p:txBody>
      </p:sp>
      <p:sp>
        <p:nvSpPr>
          <p:cNvPr id="5" name="TextBox 4">
            <a:extLst>
              <a:ext uri="{FF2B5EF4-FFF2-40B4-BE49-F238E27FC236}">
                <a16:creationId xmlns="" xmlns:a16="http://schemas.microsoft.com/office/drawing/2014/main" id="{61A4FF5E-D211-CC4A-A362-CD5361381EA9}"/>
              </a:ext>
            </a:extLst>
          </p:cNvPr>
          <p:cNvSpPr txBox="1"/>
          <p:nvPr/>
        </p:nvSpPr>
        <p:spPr>
          <a:xfrm>
            <a:off x="1807994" y="6015964"/>
            <a:ext cx="6878806" cy="584775"/>
          </a:xfrm>
          <a:prstGeom prst="rect">
            <a:avLst/>
          </a:prstGeom>
          <a:noFill/>
        </p:spPr>
        <p:txBody>
          <a:bodyPr wrap="none" rtlCol="0">
            <a:spAutoFit/>
          </a:bodyPr>
          <a:lstStyle/>
          <a:p>
            <a:r>
              <a:rPr lang="en-US" sz="3200" dirty="0">
                <a:latin typeface="Helvetica" pitchFamily="2" charset="0"/>
              </a:rPr>
              <a:t>… opportunities to improve coverage</a:t>
            </a:r>
          </a:p>
        </p:txBody>
      </p:sp>
    </p:spTree>
    <p:extLst>
      <p:ext uri="{BB962C8B-B14F-4D97-AF65-F5344CB8AC3E}">
        <p14:creationId xmlns:p14="http://schemas.microsoft.com/office/powerpoint/2010/main" val="380355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F5300-DC1F-564F-B059-016FC939EF1F}"/>
              </a:ext>
            </a:extLst>
          </p:cNvPr>
          <p:cNvSpPr>
            <a:spLocks noGrp="1"/>
          </p:cNvSpPr>
          <p:nvPr>
            <p:ph type="title"/>
          </p:nvPr>
        </p:nvSpPr>
        <p:spPr/>
        <p:txBody>
          <a:bodyPr/>
          <a:lstStyle/>
          <a:p>
            <a:r>
              <a:rPr lang="en-US" dirty="0"/>
              <a:t>Fiscal Sustainability</a:t>
            </a:r>
          </a:p>
        </p:txBody>
      </p:sp>
      <p:sp>
        <p:nvSpPr>
          <p:cNvPr id="3" name="Content Placeholder 2">
            <a:extLst>
              <a:ext uri="{FF2B5EF4-FFF2-40B4-BE49-F238E27FC236}">
                <a16:creationId xmlns="" xmlns:a16="http://schemas.microsoft.com/office/drawing/2014/main" id="{0757A1C2-4506-FD4D-85CE-DAF8AF06B043}"/>
              </a:ext>
            </a:extLst>
          </p:cNvPr>
          <p:cNvSpPr>
            <a:spLocks noGrp="1"/>
          </p:cNvSpPr>
          <p:nvPr>
            <p:ph idx="1"/>
          </p:nvPr>
        </p:nvSpPr>
        <p:spPr/>
        <p:txBody>
          <a:bodyPr/>
          <a:lstStyle/>
          <a:p>
            <a:r>
              <a:rPr lang="en-US" dirty="0"/>
              <a:t>Cost-shifting from private to public</a:t>
            </a:r>
          </a:p>
          <a:p>
            <a:r>
              <a:rPr lang="en-US" dirty="0"/>
              <a:t>Who will pay for this?</a:t>
            </a:r>
          </a:p>
          <a:p>
            <a:pPr lvl="1"/>
            <a:r>
              <a:rPr lang="en-US" dirty="0"/>
              <a:t>Federal government</a:t>
            </a:r>
          </a:p>
          <a:p>
            <a:pPr lvl="1"/>
            <a:r>
              <a:rPr lang="en-US" dirty="0"/>
              <a:t>Provincial &amp; territorial help?</a:t>
            </a:r>
          </a:p>
          <a:p>
            <a:pPr lvl="1"/>
            <a:r>
              <a:rPr lang="en-US" dirty="0"/>
              <a:t>Role of private insurance?</a:t>
            </a:r>
          </a:p>
        </p:txBody>
      </p:sp>
    </p:spTree>
    <p:extLst>
      <p:ext uri="{BB962C8B-B14F-4D97-AF65-F5344CB8AC3E}">
        <p14:creationId xmlns:p14="http://schemas.microsoft.com/office/powerpoint/2010/main" val="29406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561BC-CB87-244F-9A27-4C55CAB7EEE4}"/>
              </a:ext>
            </a:extLst>
          </p:cNvPr>
          <p:cNvSpPr>
            <a:spLocks noGrp="1"/>
          </p:cNvSpPr>
          <p:nvPr>
            <p:ph type="title"/>
          </p:nvPr>
        </p:nvSpPr>
        <p:spPr/>
        <p:txBody>
          <a:bodyPr/>
          <a:lstStyle/>
          <a:p>
            <a:r>
              <a:rPr lang="en-US" dirty="0"/>
              <a:t>Fiscal Sustainability</a:t>
            </a:r>
          </a:p>
        </p:txBody>
      </p:sp>
      <p:pic>
        <p:nvPicPr>
          <p:cNvPr id="3" name="Picture 2">
            <a:extLst>
              <a:ext uri="{FF2B5EF4-FFF2-40B4-BE49-F238E27FC236}">
                <a16:creationId xmlns="" xmlns:a16="http://schemas.microsoft.com/office/drawing/2014/main" id="{A2F7E849-DC07-9348-8CBF-8797FCE8A4A7}"/>
              </a:ext>
            </a:extLst>
          </p:cNvPr>
          <p:cNvPicPr>
            <a:picLocks noChangeAspect="1"/>
          </p:cNvPicPr>
          <p:nvPr/>
        </p:nvPicPr>
        <p:blipFill>
          <a:blip r:embed="rId2"/>
          <a:stretch>
            <a:fillRect/>
          </a:stretch>
        </p:blipFill>
        <p:spPr>
          <a:xfrm>
            <a:off x="995440" y="1640141"/>
            <a:ext cx="7153120" cy="5184179"/>
          </a:xfrm>
          <a:prstGeom prst="rect">
            <a:avLst/>
          </a:prstGeom>
        </p:spPr>
      </p:pic>
    </p:spTree>
    <p:extLst>
      <p:ext uri="{BB962C8B-B14F-4D97-AF65-F5344CB8AC3E}">
        <p14:creationId xmlns:p14="http://schemas.microsoft.com/office/powerpoint/2010/main" val="30882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90DA9F-AC30-AD4A-8BA2-5845AE8F178A}"/>
              </a:ext>
            </a:extLst>
          </p:cNvPr>
          <p:cNvSpPr>
            <a:spLocks noGrp="1"/>
          </p:cNvSpPr>
          <p:nvPr>
            <p:ph type="title"/>
          </p:nvPr>
        </p:nvSpPr>
        <p:spPr/>
        <p:txBody>
          <a:bodyPr/>
          <a:lstStyle/>
          <a:p>
            <a:r>
              <a:rPr lang="en-US" dirty="0"/>
              <a:t>Fiscal Sustainability</a:t>
            </a:r>
          </a:p>
        </p:txBody>
      </p:sp>
      <p:sp>
        <p:nvSpPr>
          <p:cNvPr id="5" name="Left Arrow 4">
            <a:extLst>
              <a:ext uri="{FF2B5EF4-FFF2-40B4-BE49-F238E27FC236}">
                <a16:creationId xmlns="" xmlns:a16="http://schemas.microsoft.com/office/drawing/2014/main" id="{D53BDB6A-3FA7-914D-B542-DA995C0AD309}"/>
              </a:ext>
            </a:extLst>
          </p:cNvPr>
          <p:cNvSpPr/>
          <p:nvPr/>
        </p:nvSpPr>
        <p:spPr>
          <a:xfrm>
            <a:off x="4460489" y="5475249"/>
            <a:ext cx="680224" cy="312234"/>
          </a:xfrm>
          <a:prstGeom prst="lef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7E81A986-E8B3-E041-BF14-FA496A21F2F6}"/>
              </a:ext>
            </a:extLst>
          </p:cNvPr>
          <p:cNvPicPr>
            <a:picLocks noChangeAspect="1"/>
          </p:cNvPicPr>
          <p:nvPr/>
        </p:nvPicPr>
        <p:blipFill>
          <a:blip r:embed="rId2"/>
          <a:stretch>
            <a:fillRect/>
          </a:stretch>
        </p:blipFill>
        <p:spPr>
          <a:xfrm>
            <a:off x="942664" y="1601084"/>
            <a:ext cx="7253481" cy="5256916"/>
          </a:xfrm>
          <a:prstGeom prst="rect">
            <a:avLst/>
          </a:prstGeom>
        </p:spPr>
      </p:pic>
    </p:spTree>
    <p:extLst>
      <p:ext uri="{BB962C8B-B14F-4D97-AF65-F5344CB8AC3E}">
        <p14:creationId xmlns:p14="http://schemas.microsoft.com/office/powerpoint/2010/main" val="2488032401"/>
      </p:ext>
    </p:extLst>
  </p:cSld>
  <p:clrMapOvr>
    <a:masterClrMapping/>
  </p:clrMapOvr>
</p:sld>
</file>

<file path=ppt/theme/theme1.xml><?xml version="1.0" encoding="utf-8"?>
<a:theme xmlns:a="http://schemas.openxmlformats.org/drawingml/2006/main" name="Office Theme">
  <a:themeElements>
    <a:clrScheme name="IFSD">
      <a:dk1>
        <a:sysClr val="windowText" lastClr="000000"/>
      </a:dk1>
      <a:lt1>
        <a:sysClr val="window" lastClr="FFFFFF"/>
      </a:lt1>
      <a:dk2>
        <a:srgbClr val="0F2C52"/>
      </a:dk2>
      <a:lt2>
        <a:srgbClr val="EEECE1"/>
      </a:lt2>
      <a:accent1>
        <a:srgbClr val="0F2C52"/>
      </a:accent1>
      <a:accent2>
        <a:srgbClr val="B39242"/>
      </a:accent2>
      <a:accent3>
        <a:srgbClr val="337E48"/>
      </a:accent3>
      <a:accent4>
        <a:srgbClr val="AA1F1F"/>
      </a:accent4>
      <a:accent5>
        <a:srgbClr val="4478BD"/>
      </a:accent5>
      <a:accent6>
        <a:srgbClr val="9CA51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654</Words>
  <Application>Microsoft Office PowerPoint</Application>
  <PresentationFormat>On-screen Show (4:3)</PresentationFormat>
  <Paragraphs>89</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vt:lpstr>
      <vt:lpstr>Helvetica Light</vt:lpstr>
      <vt:lpstr>Wingdings</vt:lpstr>
      <vt:lpstr>Office Theme</vt:lpstr>
      <vt:lpstr>PowerPoint Presentation</vt:lpstr>
      <vt:lpstr>Key Messages</vt:lpstr>
      <vt:lpstr>Path to National Pharmacare</vt:lpstr>
      <vt:lpstr>Why National Pharmacare?</vt:lpstr>
      <vt:lpstr>Potential Savings are Substantial</vt:lpstr>
      <vt:lpstr>Array of Public Drug Coverage</vt:lpstr>
      <vt:lpstr>Fiscal Sustainability</vt:lpstr>
      <vt:lpstr>Fiscal Sustainability</vt:lpstr>
      <vt:lpstr>Fiscal Sustainability</vt:lpstr>
      <vt:lpstr>Fiscal Sustainability of Pharmacare</vt:lpstr>
      <vt:lpstr>Fiscal Sustainability of the Country</vt:lpstr>
      <vt:lpstr>Ways to Mitigate Unsustainability</vt:lpstr>
      <vt:lpstr>International Lessons</vt:lpstr>
      <vt:lpstr>High Drug Costs Reduce Adherence</vt:lpstr>
      <vt:lpstr>Narrowing of Options</vt:lpstr>
      <vt:lpstr>Strategic Considerations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VanTorre</dc:creator>
  <cp:lastModifiedBy>Sebastian Ronderos-Morgan</cp:lastModifiedBy>
  <cp:revision>87</cp:revision>
  <cp:lastPrinted>2018-07-12T17:40:04Z</cp:lastPrinted>
  <dcterms:created xsi:type="dcterms:W3CDTF">2016-06-28T18:33:10Z</dcterms:created>
  <dcterms:modified xsi:type="dcterms:W3CDTF">2018-07-16T14:38:44Z</dcterms:modified>
</cp:coreProperties>
</file>